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63" r:id="rId4"/>
    <p:sldId id="264" r:id="rId5"/>
    <p:sldId id="265" r:id="rId6"/>
    <p:sldId id="266" r:id="rId7"/>
    <p:sldId id="267"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672"/>
    <p:restoredTop sz="94666"/>
  </p:normalViewPr>
  <p:slideViewPr>
    <p:cSldViewPr snapToGrid="0" snapToObjects="1">
      <p:cViewPr>
        <p:scale>
          <a:sx n="81" d="100"/>
          <a:sy n="81" d="100"/>
        </p:scale>
        <p:origin x="464" y="6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s>
</file>

<file path=ppt/media/image1.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FB6D93-A3D3-8544-A1EE-C25F063CB1CE}" type="datetimeFigureOut">
              <a:rPr lang="en-US" smtClean="0"/>
              <a:t>10/10/17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E91D4C-E385-8746-BD6F-4292E5463F72}" type="slidenum">
              <a:rPr lang="en-US" smtClean="0"/>
              <a:t>‹#›</a:t>
            </a:fld>
            <a:endParaRPr lang="en-US"/>
          </a:p>
        </p:txBody>
      </p:sp>
    </p:spTree>
    <p:extLst>
      <p:ext uri="{BB962C8B-B14F-4D97-AF65-F5344CB8AC3E}">
        <p14:creationId xmlns:p14="http://schemas.microsoft.com/office/powerpoint/2010/main" val="230774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813D5BA-1310-FF42-A2AE-3084B9B27DD5}" type="datetimeFigureOut">
              <a:rPr lang="en-US" smtClean="0"/>
              <a:t>10/10/17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E23827-BC20-B345-9B2D-C118167DC93C}" type="slidenum">
              <a:rPr lang="en-US" smtClean="0"/>
              <a:t>‹#›</a:t>
            </a:fld>
            <a:endParaRPr lang="en-US"/>
          </a:p>
        </p:txBody>
      </p:sp>
    </p:spTree>
    <p:extLst>
      <p:ext uri="{BB962C8B-B14F-4D97-AF65-F5344CB8AC3E}">
        <p14:creationId xmlns:p14="http://schemas.microsoft.com/office/powerpoint/2010/main" val="19106652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813D5BA-1310-FF42-A2AE-3084B9B27DD5}" type="datetimeFigureOut">
              <a:rPr lang="en-US" smtClean="0"/>
              <a:t>10/10/17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E23827-BC20-B345-9B2D-C118167DC93C}" type="slidenum">
              <a:rPr lang="en-US" smtClean="0"/>
              <a:t>‹#›</a:t>
            </a:fld>
            <a:endParaRPr lang="en-US"/>
          </a:p>
        </p:txBody>
      </p:sp>
    </p:spTree>
    <p:extLst>
      <p:ext uri="{BB962C8B-B14F-4D97-AF65-F5344CB8AC3E}">
        <p14:creationId xmlns:p14="http://schemas.microsoft.com/office/powerpoint/2010/main" val="945383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813D5BA-1310-FF42-A2AE-3084B9B27DD5}" type="datetimeFigureOut">
              <a:rPr lang="en-US" smtClean="0"/>
              <a:t>10/10/17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E23827-BC20-B345-9B2D-C118167DC93C}" type="slidenum">
              <a:rPr lang="en-US" smtClean="0"/>
              <a:t>‹#›</a:t>
            </a:fld>
            <a:endParaRPr lang="en-US"/>
          </a:p>
        </p:txBody>
      </p:sp>
    </p:spTree>
    <p:extLst>
      <p:ext uri="{BB962C8B-B14F-4D97-AF65-F5344CB8AC3E}">
        <p14:creationId xmlns:p14="http://schemas.microsoft.com/office/powerpoint/2010/main" val="1915398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813D5BA-1310-FF42-A2AE-3084B9B27DD5}" type="datetimeFigureOut">
              <a:rPr lang="en-US" smtClean="0"/>
              <a:t>10/10/17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E23827-BC20-B345-9B2D-C118167DC93C}" type="slidenum">
              <a:rPr lang="en-US" smtClean="0"/>
              <a:t>‹#›</a:t>
            </a:fld>
            <a:endParaRPr lang="en-US"/>
          </a:p>
        </p:txBody>
      </p:sp>
    </p:spTree>
    <p:extLst>
      <p:ext uri="{BB962C8B-B14F-4D97-AF65-F5344CB8AC3E}">
        <p14:creationId xmlns:p14="http://schemas.microsoft.com/office/powerpoint/2010/main" val="1227832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813D5BA-1310-FF42-A2AE-3084B9B27DD5}" type="datetimeFigureOut">
              <a:rPr lang="en-US" smtClean="0"/>
              <a:t>10/10/17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E23827-BC20-B345-9B2D-C118167DC93C}" type="slidenum">
              <a:rPr lang="en-US" smtClean="0"/>
              <a:t>‹#›</a:t>
            </a:fld>
            <a:endParaRPr lang="en-US"/>
          </a:p>
        </p:txBody>
      </p:sp>
    </p:spTree>
    <p:extLst>
      <p:ext uri="{BB962C8B-B14F-4D97-AF65-F5344CB8AC3E}">
        <p14:creationId xmlns:p14="http://schemas.microsoft.com/office/powerpoint/2010/main" val="1014463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813D5BA-1310-FF42-A2AE-3084B9B27DD5}" type="datetimeFigureOut">
              <a:rPr lang="en-US" smtClean="0"/>
              <a:t>10/10/17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E23827-BC20-B345-9B2D-C118167DC93C}" type="slidenum">
              <a:rPr lang="en-US" smtClean="0"/>
              <a:t>‹#›</a:t>
            </a:fld>
            <a:endParaRPr lang="en-US"/>
          </a:p>
        </p:txBody>
      </p:sp>
    </p:spTree>
    <p:extLst>
      <p:ext uri="{BB962C8B-B14F-4D97-AF65-F5344CB8AC3E}">
        <p14:creationId xmlns:p14="http://schemas.microsoft.com/office/powerpoint/2010/main" val="1216093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813D5BA-1310-FF42-A2AE-3084B9B27DD5}" type="datetimeFigureOut">
              <a:rPr lang="en-US" smtClean="0"/>
              <a:t>10/10/17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1E23827-BC20-B345-9B2D-C118167DC93C}" type="slidenum">
              <a:rPr lang="en-US" smtClean="0"/>
              <a:t>‹#›</a:t>
            </a:fld>
            <a:endParaRPr lang="en-US"/>
          </a:p>
        </p:txBody>
      </p:sp>
    </p:spTree>
    <p:extLst>
      <p:ext uri="{BB962C8B-B14F-4D97-AF65-F5344CB8AC3E}">
        <p14:creationId xmlns:p14="http://schemas.microsoft.com/office/powerpoint/2010/main" val="1284409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813D5BA-1310-FF42-A2AE-3084B9B27DD5}" type="datetimeFigureOut">
              <a:rPr lang="en-US" smtClean="0"/>
              <a:t>10/10/17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1E23827-BC20-B345-9B2D-C118167DC93C}" type="slidenum">
              <a:rPr lang="en-US" smtClean="0"/>
              <a:t>‹#›</a:t>
            </a:fld>
            <a:endParaRPr lang="en-US"/>
          </a:p>
        </p:txBody>
      </p:sp>
    </p:spTree>
    <p:extLst>
      <p:ext uri="{BB962C8B-B14F-4D97-AF65-F5344CB8AC3E}">
        <p14:creationId xmlns:p14="http://schemas.microsoft.com/office/powerpoint/2010/main" val="566140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13D5BA-1310-FF42-A2AE-3084B9B27DD5}" type="datetimeFigureOut">
              <a:rPr lang="en-US" smtClean="0"/>
              <a:t>10/10/17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1E23827-BC20-B345-9B2D-C118167DC93C}" type="slidenum">
              <a:rPr lang="en-US" smtClean="0"/>
              <a:t>‹#›</a:t>
            </a:fld>
            <a:endParaRPr lang="en-US"/>
          </a:p>
        </p:txBody>
      </p:sp>
    </p:spTree>
    <p:extLst>
      <p:ext uri="{BB962C8B-B14F-4D97-AF65-F5344CB8AC3E}">
        <p14:creationId xmlns:p14="http://schemas.microsoft.com/office/powerpoint/2010/main" val="1779146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813D5BA-1310-FF42-A2AE-3084B9B27DD5}" type="datetimeFigureOut">
              <a:rPr lang="en-US" smtClean="0"/>
              <a:t>10/10/17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E23827-BC20-B345-9B2D-C118167DC93C}" type="slidenum">
              <a:rPr lang="en-US" smtClean="0"/>
              <a:t>‹#›</a:t>
            </a:fld>
            <a:endParaRPr lang="en-US"/>
          </a:p>
        </p:txBody>
      </p:sp>
    </p:spTree>
    <p:extLst>
      <p:ext uri="{BB962C8B-B14F-4D97-AF65-F5344CB8AC3E}">
        <p14:creationId xmlns:p14="http://schemas.microsoft.com/office/powerpoint/2010/main" val="557210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813D5BA-1310-FF42-A2AE-3084B9B27DD5}" type="datetimeFigureOut">
              <a:rPr lang="en-US" smtClean="0"/>
              <a:t>10/10/17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E23827-BC20-B345-9B2D-C118167DC93C}" type="slidenum">
              <a:rPr lang="en-US" smtClean="0"/>
              <a:t>‹#›</a:t>
            </a:fld>
            <a:endParaRPr lang="en-US"/>
          </a:p>
        </p:txBody>
      </p:sp>
    </p:spTree>
    <p:extLst>
      <p:ext uri="{BB962C8B-B14F-4D97-AF65-F5344CB8AC3E}">
        <p14:creationId xmlns:p14="http://schemas.microsoft.com/office/powerpoint/2010/main" val="200744987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13D5BA-1310-FF42-A2AE-3084B9B27DD5}" type="datetimeFigureOut">
              <a:rPr lang="en-US" smtClean="0"/>
              <a:t>10/10/17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E23827-BC20-B345-9B2D-C118167DC93C}" type="slidenum">
              <a:rPr lang="en-US" smtClean="0"/>
              <a:t>‹#›</a:t>
            </a:fld>
            <a:endParaRPr lang="en-US"/>
          </a:p>
        </p:txBody>
      </p:sp>
    </p:spTree>
    <p:extLst>
      <p:ext uri="{BB962C8B-B14F-4D97-AF65-F5344CB8AC3E}">
        <p14:creationId xmlns:p14="http://schemas.microsoft.com/office/powerpoint/2010/main" val="16313937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333948"/>
            <a:ext cx="5608320" cy="1873198"/>
          </a:xfrm>
        </p:spPr>
        <p:txBody>
          <a:bodyPr>
            <a:noAutofit/>
          </a:bodyPr>
          <a:lstStyle/>
          <a:p>
            <a:r>
              <a:rPr lang="en-US" sz="4000" b="1" dirty="0">
                <a:ea typeface="+mn-ea"/>
                <a:cs typeface="+mn-cs"/>
              </a:rPr>
              <a:t>Data Gathering Project</a:t>
            </a:r>
            <a:r>
              <a:rPr lang="en-US" sz="4000" b="1" dirty="0" smtClean="0">
                <a:ea typeface="+mn-ea"/>
                <a:cs typeface="+mn-cs"/>
              </a:rPr>
              <a:t>:</a:t>
            </a:r>
            <a:br>
              <a:rPr lang="en-US" sz="4000" b="1" dirty="0" smtClean="0">
                <a:ea typeface="+mn-ea"/>
                <a:cs typeface="+mn-cs"/>
              </a:rPr>
            </a:br>
            <a:r>
              <a:rPr lang="en-US" sz="4000" b="1" dirty="0">
                <a:ea typeface="+mn-ea"/>
                <a:cs typeface="+mn-cs"/>
              </a:rPr>
              <a:t/>
            </a:r>
            <a:br>
              <a:rPr lang="en-US" sz="4000" b="1" dirty="0">
                <a:ea typeface="+mn-ea"/>
                <a:cs typeface="+mn-cs"/>
              </a:rPr>
            </a:br>
            <a:r>
              <a:rPr lang="en-US" sz="4000" b="1" dirty="0">
                <a:ea typeface="+mn-ea"/>
                <a:cs typeface="+mn-cs"/>
              </a:rPr>
              <a:t>Counties Elections Dataset</a:t>
            </a:r>
            <a:r>
              <a:rPr lang="en-US" sz="4000" dirty="0" smtClean="0"/>
              <a:t/>
            </a:r>
            <a:br>
              <a:rPr lang="en-US" sz="4000" dirty="0" smtClean="0"/>
            </a:br>
            <a:endParaRPr lang="en-US" sz="4000" dirty="0"/>
          </a:p>
        </p:txBody>
      </p:sp>
      <p:sp>
        <p:nvSpPr>
          <p:cNvPr id="3" name="Subtitle 2"/>
          <p:cNvSpPr>
            <a:spLocks noGrp="1"/>
          </p:cNvSpPr>
          <p:nvPr>
            <p:ph type="subTitle" idx="1"/>
          </p:nvPr>
        </p:nvSpPr>
        <p:spPr/>
        <p:txBody>
          <a:bodyPr>
            <a:normAutofit/>
          </a:bodyPr>
          <a:lstStyle/>
          <a:p>
            <a:pPr algn="r"/>
            <a:r>
              <a:rPr lang="en-US" sz="2000" dirty="0"/>
              <a:t>Alex Takata  </a:t>
            </a:r>
          </a:p>
          <a:p>
            <a:pPr algn="r"/>
            <a:r>
              <a:rPr lang="en-US" sz="2000" dirty="0" smtClean="0"/>
              <a:t>Feng Shen</a:t>
            </a:r>
          </a:p>
          <a:p>
            <a:pPr algn="r"/>
            <a:r>
              <a:rPr lang="en-US" sz="2000" dirty="0" err="1" smtClean="0"/>
              <a:t>Lihua</a:t>
            </a:r>
            <a:r>
              <a:rPr lang="en-US" sz="2000" dirty="0" smtClean="0"/>
              <a:t> </a:t>
            </a:r>
            <a:r>
              <a:rPr lang="en-US" sz="2000" dirty="0" err="1" smtClean="0"/>
              <a:t>Xiong</a:t>
            </a:r>
            <a:endParaRPr lang="en-US" sz="2000" dirty="0"/>
          </a:p>
        </p:txBody>
      </p:sp>
    </p:spTree>
    <p:extLst>
      <p:ext uri="{BB962C8B-B14F-4D97-AF65-F5344CB8AC3E}">
        <p14:creationId xmlns:p14="http://schemas.microsoft.com/office/powerpoint/2010/main" val="1314636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Description</a:t>
            </a:r>
            <a:endParaRPr lang="en-US" dirty="0"/>
          </a:p>
        </p:txBody>
      </p:sp>
      <p:sp>
        <p:nvSpPr>
          <p:cNvPr id="3" name="Content Placeholder 2"/>
          <p:cNvSpPr>
            <a:spLocks noGrp="1"/>
          </p:cNvSpPr>
          <p:nvPr>
            <p:ph idx="1"/>
          </p:nvPr>
        </p:nvSpPr>
        <p:spPr>
          <a:xfrm>
            <a:off x="838200" y="1398494"/>
            <a:ext cx="10515600" cy="5195944"/>
          </a:xfrm>
        </p:spPr>
        <p:txBody>
          <a:bodyPr>
            <a:normAutofit/>
          </a:bodyPr>
          <a:lstStyle/>
          <a:p>
            <a:r>
              <a:rPr lang="en-US" sz="1800" dirty="0" smtClean="0"/>
              <a:t>For each .csv file, the following fields exist,	</a:t>
            </a:r>
          </a:p>
          <a:p>
            <a:pPr lvl="1"/>
            <a:r>
              <a:rPr lang="en-US" sz="1800" dirty="0" smtClean="0"/>
              <a:t>state, county: state and county name	</a:t>
            </a:r>
          </a:p>
          <a:p>
            <a:pPr lvl="1"/>
            <a:r>
              <a:rPr lang="en-US" sz="1800" dirty="0" smtClean="0"/>
              <a:t>1nd, 2nd, 3rd: the names of the top, second and third candidate (nan if no third candidate)	</a:t>
            </a:r>
          </a:p>
          <a:p>
            <a:pPr lvl="1"/>
            <a:r>
              <a:rPr lang="en-US" sz="1800" dirty="0" smtClean="0"/>
              <a:t>votes1, votes2, votes3: the number of votes for the top, second and third candidate</a:t>
            </a:r>
          </a:p>
          <a:p>
            <a:pPr lvl="1"/>
            <a:r>
              <a:rPr lang="en-US" sz="1800" dirty="0" smtClean="0"/>
              <a:t>pct1, pct2, pct3: percentage votes of the top, second and third candidate	</a:t>
            </a:r>
          </a:p>
          <a:p>
            <a:pPr lvl="1"/>
            <a:r>
              <a:rPr lang="en-US" sz="1800" dirty="0" smtClean="0"/>
              <a:t>party1, party2, party3: party of the top 3 candidates e.g. D / R / O (democrats, republicans or other)</a:t>
            </a:r>
          </a:p>
          <a:p>
            <a:pPr lvl="1"/>
            <a:r>
              <a:rPr lang="en-US" sz="1800" dirty="0" smtClean="0"/>
              <a:t>FIPS: only in </a:t>
            </a:r>
            <a:r>
              <a:rPr lang="en-US" sz="1800" dirty="0" err="1" smtClean="0"/>
              <a:t>xxxx_FIPS.csv</a:t>
            </a:r>
            <a:r>
              <a:rPr lang="en-US" sz="1800" dirty="0" smtClean="0"/>
              <a:t>, the FIPS of corresponding county	</a:t>
            </a:r>
          </a:p>
          <a:p>
            <a:pPr lvl="1"/>
            <a:r>
              <a:rPr lang="en-US" sz="1800" dirty="0" smtClean="0"/>
              <a:t>Abbreviation: only in </a:t>
            </a:r>
            <a:r>
              <a:rPr lang="en-US" sz="1800" dirty="0" err="1" smtClean="0"/>
              <a:t>xxxx_FIPS.cvs</a:t>
            </a:r>
            <a:r>
              <a:rPr lang="en-US" sz="1800" dirty="0" smtClean="0"/>
              <a:t>, the state abbreviation</a:t>
            </a:r>
          </a:p>
        </p:txBody>
      </p:sp>
      <p:sp>
        <p:nvSpPr>
          <p:cNvPr id="4" name="Rectangle 3"/>
          <p:cNvSpPr/>
          <p:nvPr/>
        </p:nvSpPr>
        <p:spPr>
          <a:xfrm>
            <a:off x="425886" y="4611532"/>
            <a:ext cx="10597018" cy="1477328"/>
          </a:xfrm>
          <a:prstGeom prst="rect">
            <a:avLst/>
          </a:prstGeom>
        </p:spPr>
        <p:txBody>
          <a:bodyPr wrap="square">
            <a:spAutoFit/>
          </a:bodyPr>
          <a:lstStyle/>
          <a:p>
            <a:pPr marL="914400" lvl="1" indent="-457200">
              <a:buFont typeface="Arial" charset="0"/>
              <a:buChar char="•"/>
            </a:pPr>
            <a:r>
              <a:rPr lang="en-US" altLang="zh-CN" dirty="0" smtClean="0"/>
              <a:t>For</a:t>
            </a:r>
            <a:r>
              <a:rPr lang="zh-CN" altLang="en-US" dirty="0" smtClean="0"/>
              <a:t> </a:t>
            </a:r>
            <a:r>
              <a:rPr lang="en-US" altLang="zh-CN" dirty="0" smtClean="0"/>
              <a:t>2016</a:t>
            </a:r>
            <a:r>
              <a:rPr lang="zh-CN" altLang="en-US" dirty="0" smtClean="0"/>
              <a:t> </a:t>
            </a:r>
            <a:r>
              <a:rPr lang="en-US" altLang="zh-CN" dirty="0" smtClean="0"/>
              <a:t>and</a:t>
            </a:r>
            <a:r>
              <a:rPr lang="zh-CN" altLang="en-US" dirty="0" smtClean="0"/>
              <a:t> </a:t>
            </a:r>
            <a:r>
              <a:rPr lang="en-US" altLang="zh-CN" dirty="0" smtClean="0"/>
              <a:t>2012:</a:t>
            </a:r>
            <a:r>
              <a:rPr lang="zh-CN" altLang="en-US" dirty="0"/>
              <a:t> </a:t>
            </a:r>
            <a:r>
              <a:rPr lang="en-US" altLang="zh-CN" dirty="0" smtClean="0"/>
              <a:t>Politico.</a:t>
            </a:r>
            <a:r>
              <a:rPr lang="zh-CN" altLang="en-US" dirty="0" smtClean="0"/>
              <a:t> </a:t>
            </a:r>
            <a:endParaRPr lang="en-US" altLang="zh-CN" dirty="0" smtClean="0"/>
          </a:p>
          <a:p>
            <a:pPr marL="914400" lvl="1" indent="-457200">
              <a:buFont typeface="Arial" charset="0"/>
              <a:buChar char="•"/>
            </a:pPr>
            <a:r>
              <a:rPr lang="en-US" altLang="zh-CN" dirty="0" smtClean="0"/>
              <a:t>For</a:t>
            </a:r>
            <a:r>
              <a:rPr lang="zh-CN" altLang="en-US" dirty="0" smtClean="0"/>
              <a:t> </a:t>
            </a:r>
            <a:r>
              <a:rPr lang="en-US" altLang="zh-CN" dirty="0" smtClean="0"/>
              <a:t>2008:</a:t>
            </a:r>
            <a:r>
              <a:rPr lang="zh-CN" altLang="en-US" dirty="0" smtClean="0"/>
              <a:t> </a:t>
            </a:r>
            <a:r>
              <a:rPr lang="en-US" altLang="zh-CN" dirty="0" smtClean="0"/>
              <a:t>NYT</a:t>
            </a:r>
            <a:r>
              <a:rPr lang="zh-CN" altLang="en-US" dirty="0" smtClean="0"/>
              <a:t> </a:t>
            </a:r>
            <a:r>
              <a:rPr lang="en-US" altLang="zh-CN" dirty="0" smtClean="0"/>
              <a:t>gives</a:t>
            </a:r>
            <a:r>
              <a:rPr lang="zh-CN" altLang="en-US" dirty="0" smtClean="0"/>
              <a:t> </a:t>
            </a:r>
            <a:r>
              <a:rPr lang="en-US" altLang="zh-CN" dirty="0" smtClean="0"/>
              <a:t>results</a:t>
            </a:r>
            <a:r>
              <a:rPr lang="zh-CN" altLang="en-US" dirty="0" smtClean="0"/>
              <a:t> </a:t>
            </a:r>
            <a:r>
              <a:rPr lang="en-US" altLang="zh-CN" dirty="0" smtClean="0"/>
              <a:t>by</a:t>
            </a:r>
            <a:r>
              <a:rPr lang="zh-CN" altLang="en-US" dirty="0" smtClean="0"/>
              <a:t> </a:t>
            </a:r>
            <a:r>
              <a:rPr lang="en-US" altLang="zh-CN" dirty="0" smtClean="0"/>
              <a:t>county</a:t>
            </a:r>
            <a:r>
              <a:rPr lang="zh-CN" altLang="en-US" dirty="0" smtClean="0"/>
              <a:t> </a:t>
            </a:r>
            <a:r>
              <a:rPr lang="en-US" altLang="zh-CN" dirty="0" smtClean="0"/>
              <a:t>for</a:t>
            </a:r>
            <a:r>
              <a:rPr lang="zh-CN" altLang="en-US" dirty="0" smtClean="0"/>
              <a:t> </a:t>
            </a:r>
            <a:r>
              <a:rPr lang="en-US" altLang="zh-CN" dirty="0" smtClean="0"/>
              <a:t>the</a:t>
            </a:r>
            <a:r>
              <a:rPr lang="zh-CN" altLang="en-US" dirty="0" smtClean="0"/>
              <a:t> </a:t>
            </a:r>
            <a:r>
              <a:rPr lang="en-US" altLang="zh-CN" dirty="0" smtClean="0"/>
              <a:t>top</a:t>
            </a:r>
            <a:r>
              <a:rPr lang="zh-CN" altLang="en-US" dirty="0" smtClean="0"/>
              <a:t> </a:t>
            </a:r>
            <a:r>
              <a:rPr lang="en-US" altLang="zh-CN" dirty="0" smtClean="0"/>
              <a:t>2</a:t>
            </a:r>
            <a:r>
              <a:rPr lang="zh-CN" altLang="en-US" dirty="0" smtClean="0"/>
              <a:t> </a:t>
            </a:r>
            <a:r>
              <a:rPr lang="en-US" altLang="zh-CN" dirty="0" smtClean="0"/>
              <a:t>candidates. Meanwhile, Wikipedia</a:t>
            </a:r>
            <a:r>
              <a:rPr lang="zh-CN" altLang="en-US" dirty="0" smtClean="0"/>
              <a:t> </a:t>
            </a:r>
            <a:r>
              <a:rPr lang="en-US" altLang="zh-CN" dirty="0" smtClean="0"/>
              <a:t>gives</a:t>
            </a:r>
            <a:r>
              <a:rPr lang="zh-CN" altLang="en-US" dirty="0" smtClean="0"/>
              <a:t> </a:t>
            </a:r>
            <a:r>
              <a:rPr lang="en-US" altLang="zh-CN" dirty="0" smtClean="0"/>
              <a:t>results for the top</a:t>
            </a:r>
            <a:r>
              <a:rPr lang="zh-CN" altLang="en-US" dirty="0" smtClean="0"/>
              <a:t> </a:t>
            </a:r>
            <a:r>
              <a:rPr lang="en-US" altLang="zh-CN" dirty="0" smtClean="0"/>
              <a:t>3 candidates, </a:t>
            </a:r>
            <a:r>
              <a:rPr lang="en-US" dirty="0" smtClean="0"/>
              <a:t>but </a:t>
            </a:r>
            <a:r>
              <a:rPr lang="en-US" altLang="zh-CN" dirty="0" smtClean="0"/>
              <a:t>some</a:t>
            </a:r>
            <a:r>
              <a:rPr lang="zh-CN" altLang="en-US" dirty="0" smtClean="0"/>
              <a:t> </a:t>
            </a:r>
            <a:r>
              <a:rPr lang="en-US" dirty="0" smtClean="0"/>
              <a:t>counties </a:t>
            </a:r>
            <a:r>
              <a:rPr lang="en-US" dirty="0"/>
              <a:t>are </a:t>
            </a:r>
            <a:r>
              <a:rPr lang="en-US" dirty="0" smtClean="0"/>
              <a:t>missing</a:t>
            </a:r>
            <a:r>
              <a:rPr lang="en-US" altLang="zh-CN" dirty="0" smtClean="0"/>
              <a:t>.</a:t>
            </a:r>
            <a:r>
              <a:rPr lang="zh-CN" altLang="en-US" dirty="0" smtClean="0"/>
              <a:t> </a:t>
            </a:r>
            <a:r>
              <a:rPr lang="en-US" altLang="zh-CN" dirty="0" smtClean="0"/>
              <a:t>As a result,</a:t>
            </a:r>
            <a:r>
              <a:rPr lang="zh-CN" altLang="en-US" dirty="0" smtClean="0"/>
              <a:t> </a:t>
            </a:r>
            <a:r>
              <a:rPr lang="en-US" altLang="zh-CN" dirty="0" smtClean="0"/>
              <a:t>we</a:t>
            </a:r>
            <a:r>
              <a:rPr lang="zh-CN" altLang="en-US" dirty="0" smtClean="0"/>
              <a:t> </a:t>
            </a:r>
            <a:r>
              <a:rPr lang="en-US" dirty="0" smtClean="0"/>
              <a:t>scrapped</a:t>
            </a:r>
            <a:r>
              <a:rPr lang="zh-CN" altLang="en-US" dirty="0" smtClean="0"/>
              <a:t> </a:t>
            </a:r>
            <a:r>
              <a:rPr lang="en-US" altLang="zh-CN" dirty="0" smtClean="0"/>
              <a:t>data</a:t>
            </a:r>
            <a:r>
              <a:rPr lang="en-US" dirty="0" smtClean="0"/>
              <a:t> </a:t>
            </a:r>
            <a:r>
              <a:rPr lang="en-US" dirty="0"/>
              <a:t>from </a:t>
            </a:r>
            <a:r>
              <a:rPr lang="en-US" altLang="zh-CN" dirty="0" smtClean="0"/>
              <a:t>both</a:t>
            </a:r>
            <a:r>
              <a:rPr lang="zh-CN" altLang="en-US" dirty="0" smtClean="0"/>
              <a:t> </a:t>
            </a:r>
            <a:r>
              <a:rPr lang="en-US" dirty="0" smtClean="0"/>
              <a:t>the </a:t>
            </a:r>
            <a:r>
              <a:rPr lang="en-US" dirty="0"/>
              <a:t>NYT website and </a:t>
            </a:r>
            <a:r>
              <a:rPr lang="en-US" altLang="zh-CN" dirty="0" smtClean="0"/>
              <a:t>Wikipedia and</a:t>
            </a:r>
            <a:r>
              <a:rPr lang="zh-CN" altLang="en-US" dirty="0" smtClean="0"/>
              <a:t> </a:t>
            </a:r>
            <a:r>
              <a:rPr lang="en-US" altLang="zh-CN" dirty="0" smtClean="0"/>
              <a:t>then</a:t>
            </a:r>
            <a:r>
              <a:rPr lang="zh-CN" altLang="en-US" dirty="0" smtClean="0"/>
              <a:t> </a:t>
            </a:r>
            <a:r>
              <a:rPr lang="en-US" dirty="0" smtClean="0"/>
              <a:t>merged </a:t>
            </a:r>
            <a:r>
              <a:rPr lang="en-US" dirty="0"/>
              <a:t>the two datasets to create the </a:t>
            </a:r>
            <a:r>
              <a:rPr lang="en-US" dirty="0" err="1"/>
              <a:t>general_FIPS.csv</a:t>
            </a:r>
            <a:r>
              <a:rPr lang="en-US" dirty="0"/>
              <a:t> file</a:t>
            </a:r>
            <a:r>
              <a:rPr lang="en-US" dirty="0" smtClean="0"/>
              <a:t>.</a:t>
            </a:r>
            <a:endParaRPr lang="en-US" dirty="0"/>
          </a:p>
          <a:p>
            <a:pPr marL="914400" lvl="1" indent="-457200">
              <a:buFont typeface="Arial" charset="0"/>
              <a:buChar char="•"/>
            </a:pPr>
            <a:r>
              <a:rPr lang="en-US" dirty="0"/>
              <a:t>For </a:t>
            </a:r>
            <a:r>
              <a:rPr lang="en-US" dirty="0" smtClean="0"/>
              <a:t>200</a:t>
            </a:r>
            <a:r>
              <a:rPr lang="en-US" altLang="zh-CN" dirty="0" smtClean="0"/>
              <a:t>4</a:t>
            </a:r>
            <a:r>
              <a:rPr lang="zh-CN" altLang="en-US" dirty="0" smtClean="0"/>
              <a:t> </a:t>
            </a:r>
            <a:r>
              <a:rPr lang="en-US" altLang="zh-CN" dirty="0" smtClean="0"/>
              <a:t>and</a:t>
            </a:r>
            <a:r>
              <a:rPr lang="zh-CN" altLang="en-US" dirty="0" smtClean="0"/>
              <a:t> </a:t>
            </a:r>
            <a:r>
              <a:rPr lang="en-US" altLang="zh-CN" dirty="0" smtClean="0"/>
              <a:t>2000:</a:t>
            </a:r>
            <a:r>
              <a:rPr lang="zh-CN" altLang="en-US" dirty="0" smtClean="0"/>
              <a:t> </a:t>
            </a:r>
            <a:r>
              <a:rPr lang="en-US" altLang="zh-CN" dirty="0" smtClean="0"/>
              <a:t>Wikipedia</a:t>
            </a:r>
            <a:endParaRPr lang="en-US" dirty="0"/>
          </a:p>
        </p:txBody>
      </p:sp>
      <p:sp>
        <p:nvSpPr>
          <p:cNvPr id="5" name="Title 1"/>
          <p:cNvSpPr txBox="1">
            <a:spLocks/>
          </p:cNvSpPr>
          <p:nvPr/>
        </p:nvSpPr>
        <p:spPr>
          <a:xfrm>
            <a:off x="850726" y="3861841"/>
            <a:ext cx="10515600" cy="77474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400" dirty="0" smtClean="0"/>
              <a:t>Data</a:t>
            </a:r>
            <a:r>
              <a:rPr lang="zh-CN" altLang="en-US" sz="4400" dirty="0" smtClean="0"/>
              <a:t> </a:t>
            </a:r>
            <a:r>
              <a:rPr lang="en-US" altLang="zh-CN" sz="4400" dirty="0" smtClean="0"/>
              <a:t>Source</a:t>
            </a:r>
            <a:endParaRPr lang="en-US" sz="4400" dirty="0"/>
          </a:p>
        </p:txBody>
      </p:sp>
    </p:spTree>
    <p:extLst>
      <p:ext uri="{BB962C8B-B14F-4D97-AF65-F5344CB8AC3E}">
        <p14:creationId xmlns:p14="http://schemas.microsoft.com/office/powerpoint/2010/main" val="1466300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 FIPS</a:t>
            </a:r>
            <a:endParaRPr lang="en-US" dirty="0"/>
          </a:p>
        </p:txBody>
      </p:sp>
      <p:sp>
        <p:nvSpPr>
          <p:cNvPr id="3" name="Content Placeholder 2"/>
          <p:cNvSpPr>
            <a:spLocks noGrp="1"/>
          </p:cNvSpPr>
          <p:nvPr>
            <p:ph idx="1"/>
          </p:nvPr>
        </p:nvSpPr>
        <p:spPr>
          <a:xfrm>
            <a:off x="838200" y="1506071"/>
            <a:ext cx="10515600" cy="4670892"/>
          </a:xfrm>
        </p:spPr>
        <p:txBody>
          <a:bodyPr/>
          <a:lstStyle/>
          <a:p>
            <a:r>
              <a:rPr lang="en-US" dirty="0" smtClean="0"/>
              <a:t>In order to make it easier to merge our election dataset with other datasets in the future, we added FIPS and state abbreviation to the original dataset scrapped from the web pages.</a:t>
            </a:r>
          </a:p>
          <a:p>
            <a:r>
              <a:rPr lang="en-US" dirty="0" smtClean="0"/>
              <a:t>Steps:</a:t>
            </a:r>
          </a:p>
          <a:p>
            <a:pPr lvl="1"/>
            <a:r>
              <a:rPr lang="en-US" dirty="0"/>
              <a:t>We downloaded a state-abbreviation mapping online.</a:t>
            </a:r>
          </a:p>
          <a:p>
            <a:pPr lvl="1"/>
            <a:r>
              <a:rPr lang="en-US" dirty="0"/>
              <a:t>Using the data from assignment 1, we created FIPS values for each county.</a:t>
            </a:r>
          </a:p>
          <a:p>
            <a:pPr lvl="1"/>
            <a:r>
              <a:rPr lang="en-US" dirty="0"/>
              <a:t>Finally, we merged the two supplementary datasets with the election datasets to include the “Abbreviation” and “FIPS” fields.</a:t>
            </a:r>
          </a:p>
        </p:txBody>
      </p:sp>
    </p:spTree>
    <p:extLst>
      <p:ext uri="{BB962C8B-B14F-4D97-AF65-F5344CB8AC3E}">
        <p14:creationId xmlns:p14="http://schemas.microsoft.com/office/powerpoint/2010/main" val="1744692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sz="3200" dirty="0" smtClean="0"/>
              <a:t>Top 3 factors explaining the democratic relative voting margin</a:t>
            </a:r>
            <a:endParaRPr lang="en-US" sz="3200" dirty="0"/>
          </a:p>
        </p:txBody>
      </p:sp>
      <p:graphicFrame>
        <p:nvGraphicFramePr>
          <p:cNvPr id="4" name="Content Placeholder 3"/>
          <p:cNvGraphicFramePr>
            <a:graphicFrameLocks noGrp="1"/>
          </p:cNvGraphicFramePr>
          <p:nvPr>
            <p:ph idx="1"/>
            <p:extLst/>
          </p:nvPr>
        </p:nvGraphicFramePr>
        <p:xfrm>
          <a:off x="752139" y="1690688"/>
          <a:ext cx="10515600" cy="2021840"/>
        </p:xfrm>
        <a:graphic>
          <a:graphicData uri="http://schemas.openxmlformats.org/drawingml/2006/table">
            <a:tbl>
              <a:tblPr firstRow="1" bandRow="1">
                <a:tableStyleId>{5C22544A-7EE6-4342-B048-85BDC9FD1C3A}</a:tableStyleId>
              </a:tblPr>
              <a:tblGrid>
                <a:gridCol w="3505200"/>
                <a:gridCol w="3505200"/>
                <a:gridCol w="3505200"/>
              </a:tblGrid>
              <a:tr h="370840">
                <a:tc>
                  <a:txBody>
                    <a:bodyPr/>
                    <a:lstStyle/>
                    <a:p>
                      <a:r>
                        <a:rPr lang="en-US" altLang="zh-CN" dirty="0" err="1" smtClean="0"/>
                        <a:t>Column_name</a:t>
                      </a:r>
                      <a:endParaRPr lang="en-US" dirty="0"/>
                    </a:p>
                  </a:txBody>
                  <a:tcPr/>
                </a:tc>
                <a:tc>
                  <a:txBody>
                    <a:bodyPr/>
                    <a:lstStyle/>
                    <a:p>
                      <a:r>
                        <a:rPr lang="en-US" dirty="0" smtClean="0"/>
                        <a:t>Description</a:t>
                      </a:r>
                      <a:endParaRPr lang="en-US" dirty="0"/>
                    </a:p>
                  </a:txBody>
                  <a:tcPr/>
                </a:tc>
                <a:tc>
                  <a:txBody>
                    <a:bodyPr/>
                    <a:lstStyle/>
                    <a:p>
                      <a:r>
                        <a:rPr lang="en-US" dirty="0" err="1" smtClean="0"/>
                        <a:t>R_square</a:t>
                      </a:r>
                      <a:endParaRPr lang="en-US" dirty="0"/>
                    </a:p>
                  </a:txBody>
                  <a:tcPr/>
                </a:tc>
              </a:tr>
              <a:tr h="370840">
                <a:tc>
                  <a:txBody>
                    <a:bodyPr/>
                    <a:lstStyle/>
                    <a:p>
                      <a:r>
                        <a:rPr lang="en-US" dirty="0" smtClean="0">
                          <a:effectLst/>
                        </a:rPr>
                        <a:t>HSG495213</a:t>
                      </a:r>
                      <a:endParaRPr lang="en-US" dirty="0"/>
                    </a:p>
                  </a:txBody>
                  <a:tcPr/>
                </a:tc>
                <a:tc>
                  <a:txBody>
                    <a:bodyPr/>
                    <a:lstStyle/>
                    <a:p>
                      <a:r>
                        <a:rPr lang="en-US" dirty="0" smtClean="0">
                          <a:effectLst/>
                        </a:rPr>
                        <a:t>Median value of owner-occupied housing units</a:t>
                      </a:r>
                      <a:r>
                        <a:rPr lang="is-IS" dirty="0" smtClean="0">
                          <a:effectLst/>
                        </a:rPr>
                        <a:t>, 2009-2013</a:t>
                      </a:r>
                      <a:endParaRPr lang="en-US" dirty="0"/>
                    </a:p>
                  </a:txBody>
                  <a:tcPr/>
                </a:tc>
                <a:tc>
                  <a:txBody>
                    <a:bodyPr/>
                    <a:lstStyle/>
                    <a:p>
                      <a:r>
                        <a:rPr lang="en-US" dirty="0" smtClean="0">
                          <a:effectLst/>
                        </a:rPr>
                        <a:t>0.048331</a:t>
                      </a:r>
                      <a:r>
                        <a:rPr lang="en-US" dirty="0" smtClean="0"/>
                        <a:t>8</a:t>
                      </a:r>
                      <a:endParaRPr lang="en-US" dirty="0"/>
                    </a:p>
                  </a:txBody>
                  <a:tcPr/>
                </a:tc>
              </a:tr>
              <a:tr h="370840">
                <a:tc>
                  <a:txBody>
                    <a:bodyPr/>
                    <a:lstStyle/>
                    <a:p>
                      <a:r>
                        <a:rPr lang="en-US" dirty="0" smtClean="0">
                          <a:effectLst/>
                        </a:rPr>
                        <a:t>RHI125214</a:t>
                      </a:r>
                      <a:endParaRPr lang="en-US" dirty="0"/>
                    </a:p>
                  </a:txBody>
                  <a:tcPr/>
                </a:tc>
                <a:tc>
                  <a:txBody>
                    <a:bodyPr/>
                    <a:lstStyle/>
                    <a:p>
                      <a:r>
                        <a:rPr lang="en-US" dirty="0" smtClean="0">
                          <a:effectLst/>
                        </a:rPr>
                        <a:t>White alone, percent,</a:t>
                      </a:r>
                      <a:r>
                        <a:rPr lang="en-US" baseline="0" dirty="0" smtClean="0">
                          <a:effectLst/>
                        </a:rPr>
                        <a:t> </a:t>
                      </a:r>
                      <a:r>
                        <a:rPr lang="en-US" dirty="0" smtClean="0">
                          <a:effectLst/>
                        </a:rPr>
                        <a:t>2014</a:t>
                      </a:r>
                      <a:endParaRPr lang="en-US" dirty="0"/>
                    </a:p>
                  </a:txBody>
                  <a:tcPr/>
                </a:tc>
                <a:tc>
                  <a:txBody>
                    <a:bodyPr/>
                    <a:lstStyle/>
                    <a:p>
                      <a:r>
                        <a:rPr lang="en-US" dirty="0" smtClean="0">
                          <a:effectLst/>
                        </a:rPr>
                        <a:t>0.025178</a:t>
                      </a:r>
                      <a:r>
                        <a:rPr lang="en-US" dirty="0" smtClean="0"/>
                        <a:t>9</a:t>
                      </a:r>
                      <a:endParaRPr lang="en-US" dirty="0"/>
                    </a:p>
                  </a:txBody>
                  <a:tcPr/>
                </a:tc>
              </a:tr>
              <a:tr h="370840">
                <a:tc>
                  <a:txBody>
                    <a:bodyPr/>
                    <a:lstStyle/>
                    <a:p>
                      <a:r>
                        <a:rPr lang="en-US" dirty="0" smtClean="0">
                          <a:effectLst/>
                        </a:rPr>
                        <a:t>RHI225214</a:t>
                      </a:r>
                      <a:endParaRPr lang="en-US" dirty="0"/>
                    </a:p>
                  </a:txBody>
                  <a:tcPr/>
                </a:tc>
                <a:tc>
                  <a:txBody>
                    <a:bodyPr/>
                    <a:lstStyle/>
                    <a:p>
                      <a:r>
                        <a:rPr lang="en-US" dirty="0" smtClean="0">
                          <a:effectLst/>
                        </a:rPr>
                        <a:t>Black or African American alone, percent, 2014</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effectLst/>
                        </a:rPr>
                        <a:t>0.023545</a:t>
                      </a:r>
                      <a:endParaRPr lang="en-US" dirty="0" smtClean="0"/>
                    </a:p>
                    <a:p>
                      <a:endParaRPr lang="en-US" dirty="0"/>
                    </a:p>
                  </a:txBody>
                  <a:tcPr/>
                </a:tc>
              </a:tr>
            </a:tbl>
          </a:graphicData>
        </a:graphic>
      </p:graphicFrame>
      <p:sp>
        <p:nvSpPr>
          <p:cNvPr id="7" name="TextBox 6"/>
          <p:cNvSpPr txBox="1"/>
          <p:nvPr/>
        </p:nvSpPr>
        <p:spPr>
          <a:xfrm>
            <a:off x="752139" y="3871255"/>
            <a:ext cx="8779136" cy="2585323"/>
          </a:xfrm>
          <a:prstGeom prst="rect">
            <a:avLst/>
          </a:prstGeom>
          <a:noFill/>
        </p:spPr>
        <p:txBody>
          <a:bodyPr wrap="square" rtlCol="0">
            <a:spAutoFit/>
          </a:bodyPr>
          <a:lstStyle/>
          <a:p>
            <a:pPr marL="0" lvl="2"/>
            <a:r>
              <a:rPr lang="en-US" dirty="0" smtClean="0"/>
              <a:t>Definition: </a:t>
            </a:r>
            <a:r>
              <a:rPr lang="en-US" dirty="0" err="1" smtClean="0"/>
              <a:t>rel_voting_margin</a:t>
            </a:r>
            <a:r>
              <a:rPr lang="en-US" dirty="0" smtClean="0"/>
              <a:t> = (</a:t>
            </a:r>
            <a:r>
              <a:rPr lang="en-US" dirty="0" err="1" smtClean="0"/>
              <a:t>democrat_votes</a:t>
            </a:r>
            <a:r>
              <a:rPr lang="en-US" dirty="0" smtClean="0"/>
              <a:t> - </a:t>
            </a:r>
            <a:r>
              <a:rPr lang="en-US" dirty="0" err="1" smtClean="0"/>
              <a:t>republican_votes</a:t>
            </a:r>
            <a:r>
              <a:rPr lang="en-US" dirty="0" smtClean="0"/>
              <a:t>)/</a:t>
            </a:r>
            <a:r>
              <a:rPr lang="en-US" dirty="0" err="1" smtClean="0"/>
              <a:t>total_votes</a:t>
            </a:r>
            <a:endParaRPr lang="en-US" dirty="0" smtClean="0"/>
          </a:p>
          <a:p>
            <a:pPr marL="0" lvl="2"/>
            <a:r>
              <a:rPr lang="en-US" dirty="0" smtClean="0"/>
              <a:t>Steps:</a:t>
            </a:r>
          </a:p>
          <a:p>
            <a:r>
              <a:rPr lang="en-US" dirty="0" smtClean="0"/>
              <a:t>- preprocessing the data</a:t>
            </a:r>
          </a:p>
          <a:p>
            <a:pPr lvl="1"/>
            <a:r>
              <a:rPr lang="en-US" dirty="0" smtClean="0"/>
              <a:t>- calculate </a:t>
            </a:r>
            <a:r>
              <a:rPr lang="en-US" dirty="0" err="1" smtClean="0"/>
              <a:t>rel_voting_margin</a:t>
            </a:r>
            <a:r>
              <a:rPr lang="en-US" dirty="0" smtClean="0"/>
              <a:t> for each county</a:t>
            </a:r>
          </a:p>
          <a:p>
            <a:pPr lvl="1"/>
            <a:r>
              <a:rPr lang="en-US" altLang="zh-CN" dirty="0" smtClean="0">
                <a:effectLst/>
              </a:rPr>
              <a:t>- merge dataset with </a:t>
            </a:r>
            <a:r>
              <a:rPr lang="en-US" dirty="0" err="1" smtClean="0"/>
              <a:t>county_facts_dictionary.csv</a:t>
            </a:r>
            <a:r>
              <a:rPr lang="en-US" dirty="0" smtClean="0"/>
              <a:t> indexed by FIPS</a:t>
            </a:r>
          </a:p>
          <a:p>
            <a:pPr lvl="1"/>
            <a:r>
              <a:rPr lang="en-US" altLang="zh-CN" dirty="0" smtClean="0">
                <a:effectLst/>
              </a:rPr>
              <a:t>- drop rows where </a:t>
            </a:r>
            <a:r>
              <a:rPr lang="en-US" altLang="zh-CN" dirty="0" err="1" smtClean="0">
                <a:effectLst/>
              </a:rPr>
              <a:t>NaN</a:t>
            </a:r>
            <a:r>
              <a:rPr lang="en-US" altLang="zh-CN" dirty="0" smtClean="0">
                <a:effectLst/>
              </a:rPr>
              <a:t> is contained</a:t>
            </a:r>
          </a:p>
          <a:p>
            <a:r>
              <a:rPr lang="en-US" dirty="0" smtClean="0"/>
              <a:t>- Explain </a:t>
            </a:r>
            <a:r>
              <a:rPr lang="en-US" dirty="0" err="1" smtClean="0"/>
              <a:t>rel_voting_margin</a:t>
            </a:r>
            <a:endParaRPr lang="en-US" dirty="0" smtClean="0"/>
          </a:p>
          <a:p>
            <a:pPr lvl="1"/>
            <a:r>
              <a:rPr lang="en-US" dirty="0" smtClean="0"/>
              <a:t>- Regress </a:t>
            </a:r>
            <a:r>
              <a:rPr lang="en-US" dirty="0" err="1" smtClean="0"/>
              <a:t>rel_voting_margin</a:t>
            </a:r>
            <a:r>
              <a:rPr lang="en-US" dirty="0" smtClean="0"/>
              <a:t> on each column of factor and get the r-square</a:t>
            </a:r>
          </a:p>
          <a:p>
            <a:pPr lvl="1"/>
            <a:r>
              <a:rPr lang="en-US" dirty="0" smtClean="0"/>
              <a:t>- Rank by </a:t>
            </a:r>
            <a:r>
              <a:rPr lang="en-US" dirty="0" err="1" smtClean="0"/>
              <a:t>r_square</a:t>
            </a:r>
            <a:r>
              <a:rPr lang="en-US" dirty="0" smtClean="0"/>
              <a:t> in descending order</a:t>
            </a:r>
            <a:endParaRPr lang="en-US" dirty="0" smtClean="0">
              <a:effectLst/>
            </a:endParaRPr>
          </a:p>
        </p:txBody>
      </p:sp>
    </p:spTree>
    <p:extLst>
      <p:ext uri="{BB962C8B-B14F-4D97-AF65-F5344CB8AC3E}">
        <p14:creationId xmlns:p14="http://schemas.microsoft.com/office/powerpoint/2010/main" val="1313450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1560"/>
            <a:ext cx="10515600" cy="1325563"/>
          </a:xfrm>
        </p:spPr>
        <p:txBody>
          <a:bodyPr/>
          <a:lstStyle/>
          <a:p>
            <a:pPr algn="ctr"/>
            <a:r>
              <a:rPr lang="en-US" dirty="0" smtClean="0"/>
              <a:t>Increased Voter Polarization 2012 vs. 2016</a:t>
            </a:r>
            <a:endParaRPr lang="en-US" dirty="0"/>
          </a:p>
        </p:txBody>
      </p:sp>
      <p:sp>
        <p:nvSpPr>
          <p:cNvPr id="5" name="Rectangle 4"/>
          <p:cNvSpPr/>
          <p:nvPr/>
        </p:nvSpPr>
        <p:spPr>
          <a:xfrm>
            <a:off x="3048000" y="3105835"/>
            <a:ext cx="6096000" cy="646331"/>
          </a:xfrm>
          <a:prstGeom prst="rect">
            <a:avLst/>
          </a:prstGeom>
        </p:spPr>
        <p:txBody>
          <a:bodyPr>
            <a:spAutoFit/>
          </a:bodyPr>
          <a:lstStyle/>
          <a:p>
            <a:r>
              <a:rPr lang="en-US"/>
              <a:t/>
            </a:r>
            <a:br>
              <a:rPr lang="en-US"/>
            </a:br>
            <a:endParaRPr lang="en-US"/>
          </a:p>
        </p:txBody>
      </p:sp>
      <p:sp>
        <p:nvSpPr>
          <p:cNvPr id="6" name="Rectangle 5"/>
          <p:cNvSpPr/>
          <p:nvPr/>
        </p:nvSpPr>
        <p:spPr>
          <a:xfrm>
            <a:off x="3048000" y="3105835"/>
            <a:ext cx="6096000" cy="646331"/>
          </a:xfrm>
          <a:prstGeom prst="rect">
            <a:avLst/>
          </a:prstGeom>
        </p:spPr>
        <p:txBody>
          <a:bodyPr>
            <a:spAutoFit/>
          </a:bodyPr>
          <a:lstStyle/>
          <a:p>
            <a:r>
              <a:rPr lang="en-US"/>
              <a:t/>
            </a:r>
            <a:br>
              <a:rPr lang="en-US"/>
            </a:br>
            <a:endParaRPr lang="en-US"/>
          </a:p>
        </p:txBody>
      </p:sp>
      <p:graphicFrame>
        <p:nvGraphicFramePr>
          <p:cNvPr id="7" name="Table 6"/>
          <p:cNvGraphicFramePr>
            <a:graphicFrameLocks noGrp="1"/>
          </p:cNvGraphicFramePr>
          <p:nvPr/>
        </p:nvGraphicFramePr>
        <p:xfrm>
          <a:off x="2005932" y="1497123"/>
          <a:ext cx="7869588" cy="4948939"/>
        </p:xfrm>
        <a:graphic>
          <a:graphicData uri="http://schemas.openxmlformats.org/drawingml/2006/table">
            <a:tbl>
              <a:tblPr firstRow="1" bandRow="1">
                <a:tableStyleId>{5C22544A-7EE6-4342-B048-85BDC9FD1C3A}</a:tableStyleId>
              </a:tblPr>
              <a:tblGrid>
                <a:gridCol w="4918493"/>
                <a:gridCol w="1463744"/>
                <a:gridCol w="1487351"/>
              </a:tblGrid>
              <a:tr h="468379">
                <a:tc>
                  <a:txBody>
                    <a:bodyPr/>
                    <a:lstStyle/>
                    <a:p>
                      <a:endParaRPr lang="en-US" dirty="0"/>
                    </a:p>
                  </a:txBody>
                  <a:tcPr/>
                </a:tc>
                <a:tc>
                  <a:txBody>
                    <a:bodyPr/>
                    <a:lstStyle/>
                    <a:p>
                      <a:pPr algn="ctr"/>
                      <a:r>
                        <a:rPr lang="en-US" dirty="0" smtClean="0"/>
                        <a:t>2012</a:t>
                      </a:r>
                      <a:endParaRPr lang="en-US" dirty="0"/>
                    </a:p>
                  </a:txBody>
                  <a:tcPr/>
                </a:tc>
                <a:tc>
                  <a:txBody>
                    <a:bodyPr/>
                    <a:lstStyle/>
                    <a:p>
                      <a:pPr algn="ctr"/>
                      <a:r>
                        <a:rPr lang="en-US" dirty="0" smtClean="0"/>
                        <a:t>2016</a:t>
                      </a:r>
                      <a:endParaRPr lang="en-US" dirty="0"/>
                    </a:p>
                  </a:txBody>
                  <a:tcPr/>
                </a:tc>
              </a:tr>
              <a:tr h="640080">
                <a:tc>
                  <a:txBody>
                    <a:bodyPr/>
                    <a:lstStyle/>
                    <a:p>
                      <a:r>
                        <a:rPr lang="en-US" dirty="0" smtClean="0"/>
                        <a:t>Average Margin of Victory</a:t>
                      </a:r>
                      <a:endParaRPr lang="en-US" dirty="0"/>
                    </a:p>
                  </a:txBody>
                  <a:tcPr anchor="ctr"/>
                </a:tc>
                <a:tc>
                  <a:txBody>
                    <a:bodyPr/>
                    <a:lstStyle/>
                    <a:p>
                      <a:pPr algn="ctr"/>
                      <a:r>
                        <a:rPr lang="en-US" dirty="0" smtClean="0"/>
                        <a:t>30.7%</a:t>
                      </a:r>
                      <a:endParaRPr lang="en-US" dirty="0"/>
                    </a:p>
                  </a:txBody>
                  <a:tcPr anchor="ctr"/>
                </a:tc>
                <a:tc>
                  <a:txBody>
                    <a:bodyPr/>
                    <a:lstStyle/>
                    <a:p>
                      <a:pPr algn="ctr"/>
                      <a:r>
                        <a:rPr lang="en-US" dirty="0" smtClean="0"/>
                        <a:t>39.7%</a:t>
                      </a:r>
                      <a:endParaRPr lang="en-US" dirty="0"/>
                    </a:p>
                  </a:txBody>
                  <a:tcPr anchor="ctr"/>
                </a:tc>
              </a:tr>
              <a:tr h="640080">
                <a:tc>
                  <a:txBody>
                    <a:bodyPr/>
                    <a:lstStyle/>
                    <a:p>
                      <a:r>
                        <a:rPr lang="en-US" dirty="0" smtClean="0"/>
                        <a:t>Average Democrat Margin</a:t>
                      </a:r>
                      <a:endParaRPr lang="en-US" dirty="0"/>
                    </a:p>
                  </a:txBody>
                  <a:tcPr anchor="ctr"/>
                </a:tc>
                <a:tc>
                  <a:txBody>
                    <a:bodyPr/>
                    <a:lstStyle/>
                    <a:p>
                      <a:pPr algn="ctr"/>
                      <a:r>
                        <a:rPr lang="en-US" dirty="0" smtClean="0"/>
                        <a:t>21.1%</a:t>
                      </a:r>
                      <a:endParaRPr lang="en-US" dirty="0"/>
                    </a:p>
                  </a:txBody>
                  <a:tcPr anchor="ctr"/>
                </a:tc>
                <a:tc>
                  <a:txBody>
                    <a:bodyPr/>
                    <a:lstStyle/>
                    <a:p>
                      <a:pPr algn="ctr"/>
                      <a:r>
                        <a:rPr lang="en-US" dirty="0" smtClean="0"/>
                        <a:t>23.8%</a:t>
                      </a:r>
                      <a:endParaRPr lang="en-US" dirty="0"/>
                    </a:p>
                  </a:txBody>
                  <a:tcPr anchor="ctr"/>
                </a:tc>
              </a:tr>
              <a:tr h="640080">
                <a:tc>
                  <a:txBody>
                    <a:bodyPr/>
                    <a:lstStyle/>
                    <a:p>
                      <a:r>
                        <a:rPr lang="en-US" dirty="0" smtClean="0"/>
                        <a:t>Average Republican</a:t>
                      </a:r>
                      <a:r>
                        <a:rPr lang="en-US" baseline="0" dirty="0" smtClean="0"/>
                        <a:t> Margin</a:t>
                      </a:r>
                      <a:endParaRPr lang="en-US" dirty="0"/>
                    </a:p>
                  </a:txBody>
                  <a:tcPr anchor="ctr"/>
                </a:tc>
                <a:tc>
                  <a:txBody>
                    <a:bodyPr/>
                    <a:lstStyle/>
                    <a:p>
                      <a:pPr algn="ctr"/>
                      <a:r>
                        <a:rPr lang="en-US" dirty="0" smtClean="0"/>
                        <a:t>33.4%</a:t>
                      </a:r>
                      <a:endParaRPr lang="en-US" dirty="0"/>
                    </a:p>
                  </a:txBody>
                  <a:tcPr anchor="ctr"/>
                </a:tc>
                <a:tc>
                  <a:txBody>
                    <a:bodyPr/>
                    <a:lstStyle/>
                    <a:p>
                      <a:pPr algn="ctr"/>
                      <a:r>
                        <a:rPr lang="en-US" dirty="0" smtClean="0"/>
                        <a:t>42.7%</a:t>
                      </a:r>
                      <a:endParaRPr lang="en-US" dirty="0"/>
                    </a:p>
                  </a:txBody>
                  <a:tcPr anchor="ctr"/>
                </a:tc>
              </a:tr>
              <a:tr h="640080">
                <a:tc>
                  <a:txBody>
                    <a:bodyPr/>
                    <a:lstStyle/>
                    <a:p>
                      <a:r>
                        <a:rPr lang="en-US" dirty="0" smtClean="0"/>
                        <a:t>Total Democrat Counties Won</a:t>
                      </a:r>
                      <a:endParaRPr lang="en-US" dirty="0"/>
                    </a:p>
                  </a:txBody>
                  <a:tcPr anchor="ctr"/>
                </a:tc>
                <a:tc>
                  <a:txBody>
                    <a:bodyPr/>
                    <a:lstStyle/>
                    <a:p>
                      <a:pPr algn="ctr"/>
                      <a:r>
                        <a:rPr lang="en-US" dirty="0" smtClean="0"/>
                        <a:t>686</a:t>
                      </a:r>
                      <a:endParaRPr lang="en-US" dirty="0"/>
                    </a:p>
                  </a:txBody>
                  <a:tcPr anchor="ctr"/>
                </a:tc>
                <a:tc>
                  <a:txBody>
                    <a:bodyPr/>
                    <a:lstStyle/>
                    <a:p>
                      <a:pPr algn="ctr"/>
                      <a:r>
                        <a:rPr lang="en-US" dirty="0" smtClean="0"/>
                        <a:t>488</a:t>
                      </a:r>
                      <a:endParaRPr lang="en-US" dirty="0"/>
                    </a:p>
                  </a:txBody>
                  <a:tcPr anchor="ctr"/>
                </a:tc>
              </a:tr>
              <a:tr h="640080">
                <a:tc>
                  <a:txBody>
                    <a:bodyPr/>
                    <a:lstStyle/>
                    <a:p>
                      <a:r>
                        <a:rPr lang="en-US" dirty="0" smtClean="0"/>
                        <a:t>Total Republican Counties Won</a:t>
                      </a:r>
                      <a:endParaRPr lang="en-US" dirty="0"/>
                    </a:p>
                  </a:txBody>
                  <a:tcPr anchor="ctr"/>
                </a:tc>
                <a:tc>
                  <a:txBody>
                    <a:bodyPr/>
                    <a:lstStyle/>
                    <a:p>
                      <a:pPr algn="ctr"/>
                      <a:r>
                        <a:rPr lang="en-US" dirty="0" smtClean="0"/>
                        <a:t>2428</a:t>
                      </a:r>
                      <a:endParaRPr lang="en-US" dirty="0"/>
                    </a:p>
                  </a:txBody>
                  <a:tcPr anchor="ctr"/>
                </a:tc>
                <a:tc>
                  <a:txBody>
                    <a:bodyPr/>
                    <a:lstStyle/>
                    <a:p>
                      <a:pPr algn="ctr"/>
                      <a:r>
                        <a:rPr lang="en-US" dirty="0" smtClean="0"/>
                        <a:t>2625</a:t>
                      </a:r>
                      <a:endParaRPr lang="en-US" dirty="0"/>
                    </a:p>
                  </a:txBody>
                  <a:tcPr anchor="ctr"/>
                </a:tc>
              </a:tr>
              <a:tr h="640080">
                <a:tc>
                  <a:txBody>
                    <a:bodyPr/>
                    <a:lstStyle/>
                    <a:p>
                      <a:r>
                        <a:rPr lang="en-US" dirty="0" smtClean="0"/>
                        <a:t>Average Size Democrat County</a:t>
                      </a:r>
                      <a:endParaRPr lang="en-US" dirty="0"/>
                    </a:p>
                  </a:txBody>
                  <a:tcPr anchor="ctr"/>
                </a:tc>
                <a:tc>
                  <a:txBody>
                    <a:bodyPr/>
                    <a:lstStyle/>
                    <a:p>
                      <a:pPr algn="ctr"/>
                      <a:r>
                        <a:rPr lang="en-US" dirty="0" smtClean="0"/>
                        <a:t>99,244</a:t>
                      </a:r>
                      <a:endParaRPr lang="en-US" dirty="0"/>
                    </a:p>
                  </a:txBody>
                  <a:tcPr anchor="ctr"/>
                </a:tc>
                <a:tc>
                  <a:txBody>
                    <a:bodyPr/>
                    <a:lstStyle/>
                    <a:p>
                      <a:pPr algn="ctr"/>
                      <a:r>
                        <a:rPr lang="en-US" dirty="0" smtClean="0"/>
                        <a:t>137,706</a:t>
                      </a:r>
                      <a:endParaRPr lang="en-US" dirty="0"/>
                    </a:p>
                  </a:txBody>
                  <a:tcPr anchor="ctr"/>
                </a:tc>
              </a:tr>
              <a:tr h="640080">
                <a:tc>
                  <a:txBody>
                    <a:bodyPr/>
                    <a:lstStyle/>
                    <a:p>
                      <a:r>
                        <a:rPr lang="en-US" dirty="0" smtClean="0"/>
                        <a:t>Average Size Republican</a:t>
                      </a:r>
                      <a:r>
                        <a:rPr lang="en-US" baseline="0" dirty="0" smtClean="0"/>
                        <a:t> County</a:t>
                      </a:r>
                      <a:endParaRPr lang="en-US" dirty="0"/>
                    </a:p>
                  </a:txBody>
                  <a:tcPr anchor="ctr"/>
                </a:tc>
                <a:tc>
                  <a:txBody>
                    <a:bodyPr/>
                    <a:lstStyle/>
                    <a:p>
                      <a:pPr algn="ctr"/>
                      <a:r>
                        <a:rPr lang="en-US" dirty="0" smtClean="0"/>
                        <a:t>22,625</a:t>
                      </a:r>
                      <a:endParaRPr lang="en-US" dirty="0"/>
                    </a:p>
                  </a:txBody>
                  <a:tcPr anchor="ctr"/>
                </a:tc>
                <a:tc>
                  <a:txBody>
                    <a:bodyPr/>
                    <a:lstStyle/>
                    <a:p>
                      <a:pPr algn="ctr"/>
                      <a:r>
                        <a:rPr lang="en-US" dirty="0" smtClean="0"/>
                        <a:t>23,229</a:t>
                      </a:r>
                      <a:endParaRPr lang="en-US" dirty="0"/>
                    </a:p>
                  </a:txBody>
                  <a:tcPr anchor="ctr"/>
                </a:tc>
              </a:tr>
            </a:tbl>
          </a:graphicData>
        </a:graphic>
      </p:graphicFrame>
    </p:spTree>
    <p:extLst>
      <p:ext uri="{BB962C8B-B14F-4D97-AF65-F5344CB8AC3E}">
        <p14:creationId xmlns:p14="http://schemas.microsoft.com/office/powerpoint/2010/main" val="618583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1560"/>
            <a:ext cx="10515600" cy="1325563"/>
          </a:xfrm>
        </p:spPr>
        <p:txBody>
          <a:bodyPr/>
          <a:lstStyle/>
          <a:p>
            <a:pPr algn="ctr"/>
            <a:r>
              <a:rPr lang="en-US" dirty="0"/>
              <a:t>Increased </a:t>
            </a:r>
            <a:r>
              <a:rPr lang="en-US" dirty="0" smtClean="0"/>
              <a:t>Voter Polarization 2012 vs. 2016</a:t>
            </a:r>
            <a:endParaRPr lang="en-US" dirty="0"/>
          </a:p>
        </p:txBody>
      </p:sp>
      <p:sp>
        <p:nvSpPr>
          <p:cNvPr id="5" name="Rectangle 4"/>
          <p:cNvSpPr/>
          <p:nvPr/>
        </p:nvSpPr>
        <p:spPr>
          <a:xfrm>
            <a:off x="3048000" y="3105835"/>
            <a:ext cx="6096000" cy="646331"/>
          </a:xfrm>
          <a:prstGeom prst="rect">
            <a:avLst/>
          </a:prstGeom>
        </p:spPr>
        <p:txBody>
          <a:bodyPr>
            <a:spAutoFit/>
          </a:bodyPr>
          <a:lstStyle/>
          <a:p>
            <a:r>
              <a:rPr lang="en-US"/>
              <a:t/>
            </a:r>
            <a:br>
              <a:rPr lang="en-US"/>
            </a:br>
            <a:endParaRPr lang="en-US"/>
          </a:p>
        </p:txBody>
      </p:sp>
      <p:sp>
        <p:nvSpPr>
          <p:cNvPr id="6" name="Rectangle 5"/>
          <p:cNvSpPr/>
          <p:nvPr/>
        </p:nvSpPr>
        <p:spPr>
          <a:xfrm>
            <a:off x="3048000" y="3105835"/>
            <a:ext cx="6096000" cy="646331"/>
          </a:xfrm>
          <a:prstGeom prst="rect">
            <a:avLst/>
          </a:prstGeom>
        </p:spPr>
        <p:txBody>
          <a:bodyPr>
            <a:spAutoFit/>
          </a:bodyPr>
          <a:lstStyle/>
          <a:p>
            <a:r>
              <a:rPr lang="en-US"/>
              <a:t/>
            </a:r>
            <a:br>
              <a:rPr lang="en-US"/>
            </a:br>
            <a:endParaRPr lang="en-US"/>
          </a:p>
        </p:txBody>
      </p:sp>
      <p:pic>
        <p:nvPicPr>
          <p:cNvPr id="3" name="Picture 2"/>
          <p:cNvPicPr>
            <a:picLocks noChangeAspect="1"/>
          </p:cNvPicPr>
          <p:nvPr/>
        </p:nvPicPr>
        <p:blipFill>
          <a:blip r:embed="rId2"/>
          <a:stretch>
            <a:fillRect/>
          </a:stretch>
        </p:blipFill>
        <p:spPr>
          <a:xfrm>
            <a:off x="499110" y="1631669"/>
            <a:ext cx="5601285" cy="4034426"/>
          </a:xfrm>
          <a:prstGeom prst="rect">
            <a:avLst/>
          </a:prstGeom>
        </p:spPr>
      </p:pic>
      <p:pic>
        <p:nvPicPr>
          <p:cNvPr id="4" name="Picture 3"/>
          <p:cNvPicPr>
            <a:picLocks noChangeAspect="1"/>
          </p:cNvPicPr>
          <p:nvPr/>
        </p:nvPicPr>
        <p:blipFill>
          <a:blip r:embed="rId3"/>
          <a:stretch>
            <a:fillRect/>
          </a:stretch>
        </p:blipFill>
        <p:spPr>
          <a:xfrm>
            <a:off x="6276299" y="1631669"/>
            <a:ext cx="5416591" cy="4034426"/>
          </a:xfrm>
          <a:prstGeom prst="rect">
            <a:avLst/>
          </a:prstGeom>
        </p:spPr>
      </p:pic>
    </p:spTree>
    <p:extLst>
      <p:ext uri="{BB962C8B-B14F-4D97-AF65-F5344CB8AC3E}">
        <p14:creationId xmlns:p14="http://schemas.microsoft.com/office/powerpoint/2010/main" val="567154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1560"/>
            <a:ext cx="10515600" cy="1325563"/>
          </a:xfrm>
        </p:spPr>
        <p:txBody>
          <a:bodyPr/>
          <a:lstStyle/>
          <a:p>
            <a:pPr algn="ctr"/>
            <a:r>
              <a:rPr lang="en-US" dirty="0"/>
              <a:t>Increased </a:t>
            </a:r>
            <a:r>
              <a:rPr lang="en-US" dirty="0" smtClean="0"/>
              <a:t>Voter Polarization 2012 vs. 2016</a:t>
            </a:r>
            <a:endParaRPr lang="en-US" dirty="0"/>
          </a:p>
        </p:txBody>
      </p:sp>
      <p:sp>
        <p:nvSpPr>
          <p:cNvPr id="5" name="Rectangle 4"/>
          <p:cNvSpPr/>
          <p:nvPr/>
        </p:nvSpPr>
        <p:spPr>
          <a:xfrm>
            <a:off x="3048000" y="3105835"/>
            <a:ext cx="6096000" cy="646331"/>
          </a:xfrm>
          <a:prstGeom prst="rect">
            <a:avLst/>
          </a:prstGeom>
        </p:spPr>
        <p:txBody>
          <a:bodyPr>
            <a:spAutoFit/>
          </a:bodyPr>
          <a:lstStyle/>
          <a:p>
            <a:r>
              <a:rPr lang="en-US"/>
              <a:t/>
            </a:r>
            <a:br>
              <a:rPr lang="en-US"/>
            </a:br>
            <a:endParaRPr lang="en-US"/>
          </a:p>
        </p:txBody>
      </p:sp>
      <p:sp>
        <p:nvSpPr>
          <p:cNvPr id="6" name="Rectangle 5"/>
          <p:cNvSpPr/>
          <p:nvPr/>
        </p:nvSpPr>
        <p:spPr>
          <a:xfrm>
            <a:off x="3048000" y="3105835"/>
            <a:ext cx="6096000" cy="646331"/>
          </a:xfrm>
          <a:prstGeom prst="rect">
            <a:avLst/>
          </a:prstGeom>
        </p:spPr>
        <p:txBody>
          <a:bodyPr>
            <a:spAutoFit/>
          </a:bodyPr>
          <a:lstStyle/>
          <a:p>
            <a:r>
              <a:rPr lang="en-US"/>
              <a:t/>
            </a:r>
            <a:br>
              <a:rPr lang="en-US"/>
            </a:br>
            <a:endParaRPr lang="en-US"/>
          </a:p>
        </p:txBody>
      </p:sp>
      <p:pic>
        <p:nvPicPr>
          <p:cNvPr id="7" name="Picture 6"/>
          <p:cNvPicPr>
            <a:picLocks noChangeAspect="1"/>
          </p:cNvPicPr>
          <p:nvPr/>
        </p:nvPicPr>
        <p:blipFill>
          <a:blip r:embed="rId2"/>
          <a:stretch>
            <a:fillRect/>
          </a:stretch>
        </p:blipFill>
        <p:spPr>
          <a:xfrm>
            <a:off x="2266687" y="1365955"/>
            <a:ext cx="7664713" cy="5226408"/>
          </a:xfrm>
          <a:prstGeom prst="rect">
            <a:avLst/>
          </a:prstGeom>
        </p:spPr>
      </p:pic>
    </p:spTree>
    <p:extLst>
      <p:ext uri="{BB962C8B-B14F-4D97-AF65-F5344CB8AC3E}">
        <p14:creationId xmlns:p14="http://schemas.microsoft.com/office/powerpoint/2010/main" val="16325502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TotalTime>
  <Words>348</Words>
  <Application>Microsoft Macintosh PowerPoint</Application>
  <PresentationFormat>Widescreen</PresentationFormat>
  <Paragraphs>77</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Calibri</vt:lpstr>
      <vt:lpstr>Calibri Light</vt:lpstr>
      <vt:lpstr>DengXian</vt:lpstr>
      <vt:lpstr>DengXian Light</vt:lpstr>
      <vt:lpstr>Arial</vt:lpstr>
      <vt:lpstr>Office Theme</vt:lpstr>
      <vt:lpstr>Data Gathering Project:  Counties Elections Dataset </vt:lpstr>
      <vt:lpstr>Data Description</vt:lpstr>
      <vt:lpstr>Add FIPS</vt:lpstr>
      <vt:lpstr>Top 3 factors explaining the democratic relative voting margin</vt:lpstr>
      <vt:lpstr>Increased Voter Polarization 2012 vs. 2016</vt:lpstr>
      <vt:lpstr>Increased Voter Polarization 2012 vs. 2016</vt:lpstr>
      <vt:lpstr>Increased Voter Polarization 2012 vs. 2016</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Gathering Project:  Counties Elections Dataset </dc:title>
  <dc:creator>XiongLihua</dc:creator>
  <cp:lastModifiedBy>SHEN Feng</cp:lastModifiedBy>
  <cp:revision>25</cp:revision>
  <cp:lastPrinted>2017-10-10T20:58:51Z</cp:lastPrinted>
  <dcterms:created xsi:type="dcterms:W3CDTF">2017-10-09T23:23:28Z</dcterms:created>
  <dcterms:modified xsi:type="dcterms:W3CDTF">2017-10-11T00:07:21Z</dcterms:modified>
</cp:coreProperties>
</file>

<file path=docProps/thumbnail.jpeg>
</file>